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76" r:id="rId12"/>
    <p:sldId id="279" r:id="rId13"/>
    <p:sldId id="280" r:id="rId14"/>
    <p:sldId id="281" r:id="rId15"/>
    <p:sldId id="277" r:id="rId16"/>
    <p:sldId id="290" r:id="rId17"/>
    <p:sldId id="291" r:id="rId18"/>
    <p:sldId id="282" r:id="rId19"/>
    <p:sldId id="284" r:id="rId20"/>
    <p:sldId id="285" r:id="rId21"/>
    <p:sldId id="286" r:id="rId22"/>
    <p:sldId id="301" r:id="rId23"/>
    <p:sldId id="292" r:id="rId24"/>
    <p:sldId id="293" r:id="rId25"/>
    <p:sldId id="294" r:id="rId26"/>
    <p:sldId id="295" r:id="rId27"/>
    <p:sldId id="296" r:id="rId28"/>
    <p:sldId id="297" r:id="rId29"/>
    <p:sldId id="302" r:id="rId30"/>
    <p:sldId id="303" r:id="rId31"/>
    <p:sldId id="306" r:id="rId32"/>
    <p:sldId id="298" r:id="rId33"/>
    <p:sldId id="299" r:id="rId34"/>
    <p:sldId id="305" r:id="rId35"/>
    <p:sldId id="289" r:id="rId36"/>
    <p:sldId id="278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FF"/>
    <a:srgbClr val="FF0000"/>
    <a:srgbClr val="00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45391-277C-4F86-93F8-1BF6F28F7D47}" v="34" dt="2023-09-19T22:34:19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8" autoAdjust="0"/>
  </p:normalViewPr>
  <p:slideViewPr>
    <p:cSldViewPr>
      <p:cViewPr varScale="1">
        <p:scale>
          <a:sx n="116" d="100"/>
          <a:sy n="116" d="100"/>
        </p:scale>
        <p:origin x="10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6F8BC-DDA5-4771-8D7B-B7CF927A8D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26C527-D43E-489D-BA59-0E9193AF2D9C}">
      <dgm:prSet/>
      <dgm:spPr/>
      <dgm:t>
        <a:bodyPr/>
        <a:lstStyle/>
        <a:p>
          <a:r>
            <a:rPr lang="en-US"/>
            <a:t>Internal (yourself)</a:t>
          </a:r>
        </a:p>
      </dgm:t>
    </dgm:pt>
    <dgm:pt modelId="{47F04268-2954-485D-9E9E-50D600326D5D}" type="parTrans" cxnId="{5BFD29F5-A983-41E4-930F-9C07CF45CD22}">
      <dgm:prSet/>
      <dgm:spPr/>
      <dgm:t>
        <a:bodyPr/>
        <a:lstStyle/>
        <a:p>
          <a:endParaRPr lang="en-US"/>
        </a:p>
      </dgm:t>
    </dgm:pt>
    <dgm:pt modelId="{A4B3BE03-0F33-43FA-8F7C-D94EA55018B5}" type="sibTrans" cxnId="{5BFD29F5-A983-41E4-930F-9C07CF45CD22}">
      <dgm:prSet/>
      <dgm:spPr/>
      <dgm:t>
        <a:bodyPr/>
        <a:lstStyle/>
        <a:p>
          <a:endParaRPr lang="en-US"/>
        </a:p>
      </dgm:t>
    </dgm:pt>
    <dgm:pt modelId="{0BC44C9F-B9F1-4657-AA3E-759F41FC1DBC}">
      <dgm:prSet/>
      <dgm:spPr/>
      <dgm:t>
        <a:bodyPr/>
        <a:lstStyle/>
        <a:p>
          <a:r>
            <a:rPr lang="en-US"/>
            <a:t>External (environment)</a:t>
          </a:r>
        </a:p>
      </dgm:t>
    </dgm:pt>
    <dgm:pt modelId="{2197F981-AAC7-4FFB-BF15-BB92DCBF90EA}" type="parTrans" cxnId="{77719944-50BF-4321-AB40-36130AA386DA}">
      <dgm:prSet/>
      <dgm:spPr/>
      <dgm:t>
        <a:bodyPr/>
        <a:lstStyle/>
        <a:p>
          <a:endParaRPr lang="en-US"/>
        </a:p>
      </dgm:t>
    </dgm:pt>
    <dgm:pt modelId="{31B3A422-39FA-413D-A495-1AE5FBAD12A4}" type="sibTrans" cxnId="{77719944-50BF-4321-AB40-36130AA386DA}">
      <dgm:prSet/>
      <dgm:spPr/>
      <dgm:t>
        <a:bodyPr/>
        <a:lstStyle/>
        <a:p>
          <a:endParaRPr lang="en-US"/>
        </a:p>
      </dgm:t>
    </dgm:pt>
    <dgm:pt modelId="{B2C9697D-3657-4A65-A873-7531CFB777A3}">
      <dgm:prSet/>
      <dgm:spPr/>
      <dgm:t>
        <a:bodyPr/>
        <a:lstStyle/>
        <a:p>
          <a:r>
            <a:rPr lang="en-US"/>
            <a:t>Organizational (dispatch system)</a:t>
          </a:r>
        </a:p>
      </dgm:t>
    </dgm:pt>
    <dgm:pt modelId="{2747B543-67F6-48F6-97EA-65D2057F9382}" type="parTrans" cxnId="{EBF866B9-7FA6-4007-B476-B8EEAC2774C9}">
      <dgm:prSet/>
      <dgm:spPr/>
      <dgm:t>
        <a:bodyPr/>
        <a:lstStyle/>
        <a:p>
          <a:endParaRPr lang="en-US"/>
        </a:p>
      </dgm:t>
    </dgm:pt>
    <dgm:pt modelId="{EEB007C9-5552-43E3-B2CA-C65742188ABF}" type="sibTrans" cxnId="{EBF866B9-7FA6-4007-B476-B8EEAC2774C9}">
      <dgm:prSet/>
      <dgm:spPr/>
      <dgm:t>
        <a:bodyPr/>
        <a:lstStyle/>
        <a:p>
          <a:endParaRPr lang="en-US"/>
        </a:p>
      </dgm:t>
    </dgm:pt>
    <dgm:pt modelId="{4F5AF90F-7D66-4E9A-B18B-EF217BB50EB9}" type="pres">
      <dgm:prSet presAssocID="{92B6F8BC-DDA5-4771-8D7B-B7CF927A8D41}" presName="linear" presStyleCnt="0">
        <dgm:presLayoutVars>
          <dgm:animLvl val="lvl"/>
          <dgm:resizeHandles val="exact"/>
        </dgm:presLayoutVars>
      </dgm:prSet>
      <dgm:spPr/>
    </dgm:pt>
    <dgm:pt modelId="{16E4DFF3-57D4-4D16-9030-CAE09A1E648A}" type="pres">
      <dgm:prSet presAssocID="{D026C527-D43E-489D-BA59-0E9193AF2D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F85746-5390-415D-A2D9-9B1F48D9B6D3}" type="pres">
      <dgm:prSet presAssocID="{A4B3BE03-0F33-43FA-8F7C-D94EA55018B5}" presName="spacer" presStyleCnt="0"/>
      <dgm:spPr/>
    </dgm:pt>
    <dgm:pt modelId="{5B378F1F-0173-4F6F-AD47-A07307F29C4B}" type="pres">
      <dgm:prSet presAssocID="{0BC44C9F-B9F1-4657-AA3E-759F41FC1D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85C527-E753-4953-81CA-02B63E988555}" type="pres">
      <dgm:prSet presAssocID="{31B3A422-39FA-413D-A495-1AE5FBAD12A4}" presName="spacer" presStyleCnt="0"/>
      <dgm:spPr/>
    </dgm:pt>
    <dgm:pt modelId="{4CFADBD2-5050-493E-9D0E-4967EB36C75B}" type="pres">
      <dgm:prSet presAssocID="{B2C9697D-3657-4A65-A873-7531CFB777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1FC35B-9E21-4893-AC8F-1E26CD37CFA9}" type="presOf" srcId="{D026C527-D43E-489D-BA59-0E9193AF2D9C}" destId="{16E4DFF3-57D4-4D16-9030-CAE09A1E648A}" srcOrd="0" destOrd="0" presId="urn:microsoft.com/office/officeart/2005/8/layout/vList2"/>
    <dgm:cxn modelId="{77719944-50BF-4321-AB40-36130AA386DA}" srcId="{92B6F8BC-DDA5-4771-8D7B-B7CF927A8D41}" destId="{0BC44C9F-B9F1-4657-AA3E-759F41FC1DBC}" srcOrd="1" destOrd="0" parTransId="{2197F981-AAC7-4FFB-BF15-BB92DCBF90EA}" sibTransId="{31B3A422-39FA-413D-A495-1AE5FBAD12A4}"/>
    <dgm:cxn modelId="{432BC264-B3CD-45A0-8B67-E4F14A425BD3}" type="presOf" srcId="{92B6F8BC-DDA5-4771-8D7B-B7CF927A8D41}" destId="{4F5AF90F-7D66-4E9A-B18B-EF217BB50EB9}" srcOrd="0" destOrd="0" presId="urn:microsoft.com/office/officeart/2005/8/layout/vList2"/>
    <dgm:cxn modelId="{EE0B559C-44E5-402F-8DE6-14286A8B8D4F}" type="presOf" srcId="{B2C9697D-3657-4A65-A873-7531CFB777A3}" destId="{4CFADBD2-5050-493E-9D0E-4967EB36C75B}" srcOrd="0" destOrd="0" presId="urn:microsoft.com/office/officeart/2005/8/layout/vList2"/>
    <dgm:cxn modelId="{EBF866B9-7FA6-4007-B476-B8EEAC2774C9}" srcId="{92B6F8BC-DDA5-4771-8D7B-B7CF927A8D41}" destId="{B2C9697D-3657-4A65-A873-7531CFB777A3}" srcOrd="2" destOrd="0" parTransId="{2747B543-67F6-48F6-97EA-65D2057F9382}" sibTransId="{EEB007C9-5552-43E3-B2CA-C65742188ABF}"/>
    <dgm:cxn modelId="{7B8B1ACC-C2BF-4FBC-B332-E36FDE659ED8}" type="presOf" srcId="{0BC44C9F-B9F1-4657-AA3E-759F41FC1DBC}" destId="{5B378F1F-0173-4F6F-AD47-A07307F29C4B}" srcOrd="0" destOrd="0" presId="urn:microsoft.com/office/officeart/2005/8/layout/vList2"/>
    <dgm:cxn modelId="{5BFD29F5-A983-41E4-930F-9C07CF45CD22}" srcId="{92B6F8BC-DDA5-4771-8D7B-B7CF927A8D41}" destId="{D026C527-D43E-489D-BA59-0E9193AF2D9C}" srcOrd="0" destOrd="0" parTransId="{47F04268-2954-485D-9E9E-50D600326D5D}" sibTransId="{A4B3BE03-0F33-43FA-8F7C-D94EA55018B5}"/>
    <dgm:cxn modelId="{7E8BE183-556B-4EE9-9FD5-11105D28D74E}" type="presParOf" srcId="{4F5AF90F-7D66-4E9A-B18B-EF217BB50EB9}" destId="{16E4DFF3-57D4-4D16-9030-CAE09A1E648A}" srcOrd="0" destOrd="0" presId="urn:microsoft.com/office/officeart/2005/8/layout/vList2"/>
    <dgm:cxn modelId="{3AAF0ABE-68E8-4E1E-B4BB-0E904DA3AB5F}" type="presParOf" srcId="{4F5AF90F-7D66-4E9A-B18B-EF217BB50EB9}" destId="{D2F85746-5390-415D-A2D9-9B1F48D9B6D3}" srcOrd="1" destOrd="0" presId="urn:microsoft.com/office/officeart/2005/8/layout/vList2"/>
    <dgm:cxn modelId="{C5D5DAC6-04D6-4C22-9B4C-F405C168C41C}" type="presParOf" srcId="{4F5AF90F-7D66-4E9A-B18B-EF217BB50EB9}" destId="{5B378F1F-0173-4F6F-AD47-A07307F29C4B}" srcOrd="2" destOrd="0" presId="urn:microsoft.com/office/officeart/2005/8/layout/vList2"/>
    <dgm:cxn modelId="{68F5BDB8-D304-485A-9D80-58881B3292D0}" type="presParOf" srcId="{4F5AF90F-7D66-4E9A-B18B-EF217BB50EB9}" destId="{7685C527-E753-4953-81CA-02B63E988555}" srcOrd="3" destOrd="0" presId="urn:microsoft.com/office/officeart/2005/8/layout/vList2"/>
    <dgm:cxn modelId="{41CD4A25-13D5-47D0-BA03-787AECF614C2}" type="presParOf" srcId="{4F5AF90F-7D66-4E9A-B18B-EF217BB50EB9}" destId="{4CFADBD2-5050-493E-9D0E-4967EB36C7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4DFF3-57D4-4D16-9030-CAE09A1E648A}">
      <dsp:nvSpPr>
        <dsp:cNvPr id="0" name=""/>
        <dsp:cNvSpPr/>
      </dsp:nvSpPr>
      <dsp:spPr>
        <a:xfrm>
          <a:off x="0" y="11617"/>
          <a:ext cx="7200898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Internal (yourself)</a:t>
          </a:r>
        </a:p>
      </dsp:txBody>
      <dsp:txXfrm>
        <a:off x="44549" y="56166"/>
        <a:ext cx="7111800" cy="823502"/>
      </dsp:txXfrm>
    </dsp:sp>
    <dsp:sp modelId="{5B378F1F-0173-4F6F-AD47-A07307F29C4B}">
      <dsp:nvSpPr>
        <dsp:cNvPr id="0" name=""/>
        <dsp:cNvSpPr/>
      </dsp:nvSpPr>
      <dsp:spPr>
        <a:xfrm>
          <a:off x="0" y="1036537"/>
          <a:ext cx="7200898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External (environment)</a:t>
          </a:r>
        </a:p>
      </dsp:txBody>
      <dsp:txXfrm>
        <a:off x="44549" y="1081086"/>
        <a:ext cx="7111800" cy="823502"/>
      </dsp:txXfrm>
    </dsp:sp>
    <dsp:sp modelId="{4CFADBD2-5050-493E-9D0E-4967EB36C75B}">
      <dsp:nvSpPr>
        <dsp:cNvPr id="0" name=""/>
        <dsp:cNvSpPr/>
      </dsp:nvSpPr>
      <dsp:spPr>
        <a:xfrm>
          <a:off x="0" y="2061457"/>
          <a:ext cx="7200898" cy="912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Organizational (dispatch system)</a:t>
          </a:r>
        </a:p>
      </dsp:txBody>
      <dsp:txXfrm>
        <a:off x="44549" y="2106006"/>
        <a:ext cx="7111800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E88F1-78F7-41A2-8428-8520CD2ADF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D150A1-73F6-41DC-803D-9EBFA49792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2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5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on screen until Task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62CC31-7740-4D6B-B782-6CA292F42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9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4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4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CF-31FC-4DCD-BA43-F8380DBD8A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BBD-6B20-40C3-8010-85661371A8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6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6887-8E2B-4983-AC54-71C203FB69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0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D506-795C-4B6D-9E3A-ED8B5B81F1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1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6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DA6D-8ED8-439D-AAC5-DD7DA6CAA71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33A3-3571-4FF7-82FE-483624D644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9FDFA-6C65-4300-940A-7FD6881710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B3D9FF"/>
              </a:gs>
              <a:gs pos="100000">
                <a:srgbClr val="EBF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7.png"/><Relationship Id="rId5" Type="http://schemas.openxmlformats.org/officeDocument/2006/relationships/diagramData" Target="../diagrams/data1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81000" y="1524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308085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6000" dirty="0">
                <a:solidFill>
                  <a:srgbClr val="003366"/>
                </a:solidFill>
                <a:latin typeface="Arial Black" pitchFamily="34" charset="0"/>
              </a:rPr>
              <a:t>Unit 1</a:t>
            </a:r>
          </a:p>
          <a:p>
            <a:pPr algn="ctr">
              <a:lnSpc>
                <a:spcPct val="110000"/>
              </a:lnSpc>
            </a:pPr>
            <a:r>
              <a:rPr lang="en-US" sz="4800" b="1" dirty="0">
                <a:solidFill>
                  <a:srgbClr val="003366"/>
                </a:solidFill>
                <a:latin typeface="Arial Black" pitchFamily="34" charset="0"/>
              </a:rPr>
              <a:t>Common Responsibilities and Procedures</a:t>
            </a:r>
            <a:endParaRPr lang="en-US" sz="54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DA654-1D6B-42C9-8839-8F3B2947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Expanded </a:t>
            </a:r>
            <a:br>
              <a:rPr lang="en-US" b="1" dirty="0"/>
            </a:br>
            <a:r>
              <a:rPr lang="en-US" b="1" dirty="0"/>
              <a:t>Dispatch Organization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16200000" flipV="1">
            <a:off x="70072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16200000" flipV="1">
            <a:off x="47974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rot="16200000" flipV="1">
            <a:off x="26638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16200000" flipV="1">
            <a:off x="4540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19200" y="3352800"/>
            <a:ext cx="66294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908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0104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8006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8006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810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104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5908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 rot="16200000" flipV="1">
            <a:off x="4343400" y="3200400"/>
            <a:ext cx="381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76600" y="2209800"/>
            <a:ext cx="2514600" cy="835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Supervisory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5124D-F85C-417F-B946-487308E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8" name="Picture 21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1" name="Straight Connector 23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25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27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EDSD Main Duties or Tasks</a:t>
            </a: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21838" b="3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cxnSp>
        <p:nvCxnSpPr>
          <p:cNvPr id="45" name="Straight Connector 35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Grp="1" noChangeArrowheads="1"/>
          </p:cNvSpPr>
          <p:nvPr>
            <p:ph sz="half"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You are on your way to your EDSD assignment.</a:t>
            </a:r>
          </a:p>
          <a:p>
            <a:r>
              <a:rPr lang="en-US" dirty="0"/>
              <a:t>What will your main duties be?</a:t>
            </a:r>
          </a:p>
          <a:p>
            <a:r>
              <a:rPr lang="en-US" dirty="0"/>
              <a:t>What do you do first?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7AD4A-B677-4FF9-804A-97EC25DA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D506-795C-4B6D-9E3A-ED8B5B81F16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0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1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28682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551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Upon arrival, obtain initial briefing from supervisor or agency dispatcher.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E603-1B78-40A4-8558-9E92BCED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         EDSD Main Duties or Tasks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13038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Task 2</a:t>
            </a:r>
          </a:p>
          <a:p>
            <a:pPr marL="0" indent="0">
              <a:buNone/>
            </a:pPr>
            <a:r>
              <a:rPr lang="en-US" sz="112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Gather information necessary to assess situation, determine priorities, and take appropriate action.</a:t>
            </a:r>
          </a:p>
          <a:p>
            <a:pPr marL="0" indent="0">
              <a:buNone/>
            </a:pPr>
            <a:r>
              <a:rPr lang="en-US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US" b="0" dirty="0">
              <a:solidFill>
                <a:srgbClr val="373737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b="0" dirty="0">
              <a:solidFill>
                <a:srgbClr val="37373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A4D1F-330C-4532-96DF-D59AE97D5B92}"/>
              </a:ext>
            </a:extLst>
          </p:cNvPr>
          <p:cNvSpPr txBox="1"/>
          <p:nvPr/>
        </p:nvSpPr>
        <p:spPr>
          <a:xfrm>
            <a:off x="1066800" y="3860798"/>
            <a:ext cx="7200897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73737"/>
                </a:solidFill>
              </a:rPr>
              <a:t>-Current situation 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-Expected duration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-Status of orders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-Resources committed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-Ordering procedures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-Priorities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-Organizational</a:t>
            </a:r>
            <a:r>
              <a:rPr lang="en-US" dirty="0">
                <a:solidFill>
                  <a:srgbClr val="373737"/>
                </a:solidFill>
              </a:rPr>
              <a:t> structure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-Operational period schedules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-Housing and transportation availability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-Authority limits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-Not-to-exceed order times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dirty="0">
                <a:solidFill>
                  <a:srgbClr val="373737"/>
                </a:solidFill>
              </a:rPr>
              <a:t>How to display tracking information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-Internal/external key contacts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-Procedures for media/contractor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D9F07-794F-4033-AEF8-9D47B3A6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5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6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0727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3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Conduct self in a professional manner.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4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Establish and maintain positive interpersonal and interagency working relationships.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B7B76-395C-411E-A172-5D19EBDB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3" name="Group 70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6634" name="Straight Connector 76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635" name="Rectangle 78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636" name="Rectangle 80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012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7" name="Rectangle 82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28539"/>
            <a:ext cx="8178799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8" name="Rectangle 84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790956"/>
            <a:ext cx="7934706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247" y="1275587"/>
            <a:ext cx="719763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EXERCISE:  </a:t>
            </a:r>
            <a:br>
              <a:rPr lang="en-US" sz="5200" b="1">
                <a:solidFill>
                  <a:srgbClr val="FFFFFF"/>
                </a:solidFill>
              </a:rPr>
            </a:br>
            <a:br>
              <a:rPr lang="en-US" sz="5200" b="1">
                <a:solidFill>
                  <a:srgbClr val="FFFFFF"/>
                </a:solidFill>
              </a:rPr>
            </a:br>
            <a:r>
              <a:rPr lang="en-US" sz="5200" b="1">
                <a:solidFill>
                  <a:srgbClr val="FFFFFF"/>
                </a:solidFill>
              </a:rPr>
              <a:t>TEAM-BUILDING</a:t>
            </a:r>
          </a:p>
        </p:txBody>
      </p:sp>
      <p:cxnSp>
        <p:nvCxnSpPr>
          <p:cNvPr id="26639" name="Straight Connector 86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4163" y="4769963"/>
            <a:ext cx="9756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C5704-083E-4687-B36E-4AF29FD7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7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28679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5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Apply the ICS.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Follow chain of command.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Maintain appropriate span of control.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appropriate ICS forms.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appropriate ICS terminology.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194E-C944-4914-AD9B-0B32F76A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5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7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28679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6</a:t>
            </a:r>
          </a:p>
          <a:p>
            <a:pPr marL="0" indent="0">
              <a:buNone/>
            </a:pPr>
            <a:r>
              <a:rPr lang="en-US" b="0" dirty="0">
                <a:solidFill>
                  <a:srgbClr val="373737"/>
                </a:solidFill>
              </a:rPr>
              <a:t>Conduct or participate in briefings with relief dispatchers, dispatch recorders and supervisory dispatchers.</a:t>
            </a:r>
          </a:p>
          <a:p>
            <a:pPr lvl="1"/>
            <a:r>
              <a:rPr lang="en-US" b="0" dirty="0">
                <a:solidFill>
                  <a:srgbClr val="373737"/>
                </a:solidFill>
              </a:rPr>
              <a:t>Pertinent information regarding operational period activities. </a:t>
            </a:r>
          </a:p>
          <a:p>
            <a:pPr lvl="1"/>
            <a:r>
              <a:rPr lang="en-US" b="0" dirty="0">
                <a:solidFill>
                  <a:srgbClr val="373737"/>
                </a:solidFill>
              </a:rPr>
              <a:t>Priorities.</a:t>
            </a:r>
          </a:p>
          <a:p>
            <a:pPr lvl="1"/>
            <a:r>
              <a:rPr lang="en-US" b="0" dirty="0">
                <a:solidFill>
                  <a:srgbClr val="373737"/>
                </a:solidFill>
              </a:rPr>
              <a:t>Procedural issues or changes regarding mobilization/demobilization.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0FD26-D477-47A3-8CEB-98F0F85D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1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9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1751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7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Participate in After Action Reviews (AAR).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8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Review Resource Order for completeness and accuracy.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Follow up to confirm information as appropriate.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0D5DB-F792-4FE8-8FC0-DBC13754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1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2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4823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9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national, area, and local forms supplementing the resource order.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Recognize when use of supplemental forms is required.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Verify accuracy and completeness.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Process using appropriate ordering channels.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64616-285E-42D4-B81F-71ECCFA5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1" name="Rectangle 91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2" name="Rectangle 93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3" name="Rectangle 95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/>
              <a:t>Unit 1 Objectives</a:t>
            </a:r>
          </a:p>
        </p:txBody>
      </p:sp>
      <p:sp>
        <p:nvSpPr>
          <p:cNvPr id="1028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Describe the main duties or tasks of the EDSD.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Describe the various functional relationships in the incident support organization.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Identify factors for effective communication.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Discuss the EDSD’s limits of authority within the expanded dispatch organization.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Identify factors for managing stress.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8A388-553E-476F-875E-5AD71C00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5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5847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10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Communicate effectively at various levels.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Consult with and provide feedback to work supervisor.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F8BCC-A52B-402A-9F02-E6AC5792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9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0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6871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73737"/>
                </a:solidFill>
              </a:rPr>
              <a:t>Prioritize work and make decisions concerning functional area.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Ensure subordinates understand assignment for operational period.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Continually evaluate performance of assigned personnel.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Provide guidance and/or assistance to dispatch recorders.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Provide training as necessary.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26C2B-350B-446F-BC6F-5CD4F125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9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0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Expanded Dispatch Functional Organization</a:t>
            </a:r>
            <a:endParaRPr lang="en-US" dirty="0">
              <a:solidFill>
                <a:srgbClr val="212121"/>
              </a:solidFill>
            </a:endParaRPr>
          </a:p>
        </p:txBody>
      </p:sp>
      <p:cxnSp>
        <p:nvCxnSpPr>
          <p:cNvPr id="36871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574468C-4427-4EBA-9B6A-8BBA980C7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2037" y="2587625"/>
            <a:ext cx="7019925" cy="3257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B8343-1B13-4A53-A2A2-F15106B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12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Identify staffing and equipment needs to work supervisor.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13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existing sources and contract agreements to obtain resources. 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D84167-0C86-4709-988A-BC1C785E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14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pertinent reference guides to validate resource capabilities, limitations, or regulations governing use. </a:t>
            </a:r>
          </a:p>
          <a:p>
            <a:endParaRPr lang="en-US" dirty="0">
              <a:solidFill>
                <a:srgbClr val="373737"/>
              </a:solidFill>
            </a:endParaRP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FF5D7-5BEE-445E-933D-9CF5DCC8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15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appropriate reference materials.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Mobilization guides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Contracts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Expanded Dispatch Plan or Dispatch Operations Guide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NFES catalog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Appropriate user guides</a:t>
            </a:r>
          </a:p>
          <a:p>
            <a:endParaRPr lang="en-US" dirty="0">
              <a:solidFill>
                <a:srgbClr val="373737"/>
              </a:solidFill>
            </a:endParaRP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BE427-33DF-4335-870D-32D65778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16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Obtain information necessary to process a non-commercial logistical flight for personnel or cargo.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D0E28-A97E-473F-8375-DF1D7A37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17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Reassign resources to support an incident.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Consider safe and cost-effective results for actions.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Summarize resource information to provide intelligence support.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established methods and ordering channels.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Communicate with internal/external entities.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A7005-7BB8-4409-85C6-BCFB51E8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18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Mobilize resources to support an incident.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Consider safe and cost-effective results for actions.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Summarize resource information to provide intelligence support.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established methods and ordering channels.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Communicate with internal/external entities.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64080-6B2C-4418-ABB6-AC3D30EB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40EB7-F335-44A0-BB17-96F9E15F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Local Fill</a:t>
            </a:r>
            <a:br>
              <a:rPr lang="en-US" sz="2200" dirty="0"/>
            </a:br>
            <a:r>
              <a:rPr lang="en-US" sz="2200" b="1" dirty="0">
                <a:latin typeface="Arial" charset="0"/>
              </a:rPr>
              <a:t>Other dispatch centers accessible through local agreements</a:t>
            </a:r>
            <a:br>
              <a:rPr lang="en-US" sz="2200" b="1" dirty="0">
                <a:latin typeface="Arial" charset="0"/>
              </a:rPr>
            </a:b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1CF8A-1423-408C-811E-AF1D055D6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8956" y="2057401"/>
            <a:ext cx="7026088" cy="3817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038BC-4BE6-4851-A65E-E91CE1DF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855AF-602E-16C3-A3A9-96C16EE20DE3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8EC49-3842-0053-11E1-1582E5B0138D}"/>
              </a:ext>
            </a:extLst>
          </p:cNvPr>
          <p:cNvSpPr txBox="1"/>
          <p:nvPr/>
        </p:nvSpPr>
        <p:spPr>
          <a:xfrm>
            <a:off x="1600200" y="2259567"/>
            <a:ext cx="1600200" cy="369332"/>
          </a:xfrm>
          <a:prstGeom prst="rect">
            <a:avLst/>
          </a:prstGeom>
          <a:solidFill>
            <a:srgbClr val="D9ED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Neighbors</a:t>
            </a:r>
          </a:p>
        </p:txBody>
      </p:sp>
    </p:spTree>
    <p:extLst>
      <p:ext uri="{BB962C8B-B14F-4D97-AF65-F5344CB8AC3E}">
        <p14:creationId xmlns:p14="http://schemas.microsoft.com/office/powerpoint/2010/main" val="239943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re_starter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46163" y="5638800"/>
            <a:ext cx="7107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  <a:latin typeface="Arial Black" pitchFamily="34" charset="0"/>
              </a:rPr>
              <a:t>There was LIGHTNING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0372A-B1B2-4256-8AFB-1908ED73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FFAB1-2775-4A9A-8A75-2B6F291C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Within the Geographic Area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D7FA4-A8DB-487E-9157-0174CA833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2112" y="2515280"/>
            <a:ext cx="5679776" cy="36869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4CAAE-65B5-48B4-B489-9BCC16AA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2F012-28B1-452C-942F-52807E77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/>
              <a:t>Outside the Geographic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C6FCA-6684-47D1-951F-5567133B8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021" y="1974448"/>
            <a:ext cx="6229957" cy="42739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20402-2A29-423E-803F-12B5139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3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7895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19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Effectively utilize resource tracking and status systems.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Compile and maintain current status of resources using established local systems.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A9002-355F-473F-8CFF-87F503B2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Task 20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373737"/>
                </a:solidFill>
              </a:rPr>
              <a:t>Demobilize resources to support an incident.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Consider safe and cost-effective results for actions.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Identify resources being released that are reassignable.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Ensure Resource Order/Request closure.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Use established methods and ordering channels.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Ensure demobilization procedures are followed.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Communicate with internal/external entities.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01516-DF4B-47AF-9AA4-9D24202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F8088-775C-43C1-87E6-DF6DEA60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Communication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80C889-3CFF-4D3E-A27B-5B7B5B71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6932"/>
            <a:ext cx="8229600" cy="3318936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73737"/>
                </a:solidFill>
              </a:rPr>
              <a:t>Internal entities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73737"/>
                </a:solidFill>
              </a:rPr>
              <a:t>External Entities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D7999A-1EDC-4963-8453-C76BC9C6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65" y="2957736"/>
            <a:ext cx="2561230" cy="2662030"/>
          </a:xfrm>
          <a:prstGeom prst="rect">
            <a:avLst/>
          </a:prstGeom>
        </p:spPr>
      </p:pic>
      <p:pic>
        <p:nvPicPr>
          <p:cNvPr id="15" name="Picture 2" descr="dispatch">
            <a:extLst>
              <a:ext uri="{FF2B5EF4-FFF2-40B4-BE49-F238E27FC236}">
                <a16:creationId xmlns:a16="http://schemas.microsoft.com/office/drawing/2014/main" id="{B2347297-3576-499B-9A4F-44E3539E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1700" r="27481" b="15800"/>
          <a:stretch>
            <a:fillRect/>
          </a:stretch>
        </p:blipFill>
        <p:spPr bwMode="auto">
          <a:xfrm>
            <a:off x="5277303" y="2949707"/>
            <a:ext cx="2709987" cy="2688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13C41-71C3-4071-9797-51559740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70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012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28539"/>
            <a:ext cx="8178799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790956"/>
            <a:ext cx="7934706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247" y="1275587"/>
            <a:ext cx="719763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</a:rPr>
              <a:t>EXERCISE  </a:t>
            </a:r>
            <a:br>
              <a:rPr lang="en-US" sz="5200" b="1" dirty="0">
                <a:solidFill>
                  <a:srgbClr val="FFFFFF"/>
                </a:solidFill>
              </a:rPr>
            </a:b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COMMUNICATION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4163" y="4769963"/>
            <a:ext cx="9756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3F77A-A327-4122-B3BB-7DC009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1" name="Group 153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7672" name="Straight Connector 159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971551" y="982132"/>
            <a:ext cx="7200897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Managing Stress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974725" y="2936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27669" name="Text Box 19">
            <a:extLst>
              <a:ext uri="{FF2B5EF4-FFF2-40B4-BE49-F238E27FC236}">
                <a16:creationId xmlns:a16="http://schemas.microsoft.com/office/drawing/2014/main" id="{CD74C158-F667-4A76-AD71-A236E2BCA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834696"/>
              </p:ext>
            </p:extLst>
          </p:nvPr>
        </p:nvGraphicFramePr>
        <p:xfrm>
          <a:off x="971550" y="2675822"/>
          <a:ext cx="7200898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11916C-494F-47F7-BBA2-E0227FB796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541" y="672127"/>
            <a:ext cx="2087340" cy="1622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D37F0-B8DD-45A8-AAB9-13B0D4E88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3922" y="731502"/>
            <a:ext cx="1984359" cy="15085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5B5A2-685B-444A-9407-2EC60222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/>
              <a:t>Unit 1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/>
            </a:pPr>
            <a:r>
              <a:rPr lang="en-US" dirty="0"/>
              <a:t>Describe the main duties or tasks of the EDSD.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/>
            </a:pPr>
            <a:r>
              <a:rPr lang="en-US" dirty="0"/>
              <a:t>Describe the various functional relationships in the incident support organization.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/>
            </a:pPr>
            <a:r>
              <a:rPr lang="en-US" dirty="0"/>
              <a:t>Identify factors for effective communication.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 startAt="4"/>
            </a:pPr>
            <a:r>
              <a:rPr lang="en-US" dirty="0"/>
              <a:t>Discuss the EDSD’s limits of authority within the expanded dispatch organization.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 startAt="4"/>
            </a:pPr>
            <a:r>
              <a:rPr lang="en-US" dirty="0"/>
              <a:t>Identify factors for managing stress.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22ACC-A88F-4C1C-A0A6-D04D41AD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7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VC-755Fedit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3338"/>
            <a:ext cx="924877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25600" y="304800"/>
            <a:ext cx="59626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  <a:latin typeface="Arial Black" pitchFamily="34" charset="0"/>
              </a:rPr>
              <a:t>Which ignited FIRE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AFA4F-2401-46C8-ABA0-2F01B6BC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6981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CC0000"/>
                </a:solidFill>
                <a:latin typeface="Arial Black" pitchFamily="34" charset="0"/>
              </a:rPr>
              <a:t>HELICOPTERS Arrived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>
                <a:latin typeface="+mn-lt"/>
              </a:rPr>
              <a:t>Slide 1-</a:t>
            </a:r>
            <a:fld id="{6C1CB2A0-09C2-4D11-8089-B246A4BFBDE4}" type="slidenum">
              <a:rPr lang="en-US" sz="1400" smtClean="0">
                <a:latin typeface="+mn-lt"/>
              </a:rPr>
              <a:pPr algn="r"/>
              <a:t>5</a:t>
            </a:fld>
            <a:endParaRPr lang="en-US" sz="14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21BD5-CECD-4A18-A6B1-5B434AEB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381000"/>
            <a:ext cx="68595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latin typeface="Arial Black" pitchFamily="34" charset="0"/>
              </a:rPr>
              <a:t>AIRTANKERS Arrived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D54C-13D0-4B31-A394-B9B74CB9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idge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46200" y="346075"/>
            <a:ext cx="642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</a:rPr>
              <a:t>FIRE CREWS Arrived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716F-42EF-484A-AD8B-94445978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t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05000" y="331788"/>
            <a:ext cx="583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CC0000"/>
                </a:solidFill>
                <a:latin typeface="Arial Black" pitchFamily="34" charset="0"/>
              </a:rPr>
              <a:t>THE FIRE </a:t>
            </a:r>
            <a:r>
              <a:rPr lang="en-US" sz="4800" b="1" dirty="0">
                <a:solidFill>
                  <a:srgbClr val="CC0000"/>
                </a:solidFill>
                <a:latin typeface="Arial Black" pitchFamily="34" charset="0"/>
              </a:rPr>
              <a:t>RAGED!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84003-13DE-41CF-A741-AE4C4DB6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382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</a:rPr>
              <a:t>EXPANDED DISPATCH is established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-701675" y="560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C1BB6-F557-482E-A649-C110C1A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1931</TotalTime>
  <Words>887</Words>
  <Application>Microsoft Office PowerPoint</Application>
  <PresentationFormat>On-screen Show (4:3)</PresentationFormat>
  <Paragraphs>215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Garamond</vt:lpstr>
      <vt:lpstr>Humanst521 Lt BT</vt:lpstr>
      <vt:lpstr>Times New Roman</vt:lpstr>
      <vt:lpstr>Organic</vt:lpstr>
      <vt:lpstr>PowerPoint Presentation</vt:lpstr>
      <vt:lpstr>Unit 1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Expanded  Dispatch Organization</vt:lpstr>
      <vt:lpstr>EDSD Main Duties or Tasks</vt:lpstr>
      <vt:lpstr>EDSD Main Duties or Tasks</vt:lpstr>
      <vt:lpstr>         EDSD Main Duties or Tasks</vt:lpstr>
      <vt:lpstr>EDSD Main Duties or Tasks</vt:lpstr>
      <vt:lpstr>EXERCISE:    TEAM-BUILDING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Expanded Dispatch Functional Organization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Local Fill Other dispatch centers accessible through local agreements </vt:lpstr>
      <vt:lpstr>Within the Geographic Area</vt:lpstr>
      <vt:lpstr>Outside the Geographic Area</vt:lpstr>
      <vt:lpstr>EDSD Main Duties or Tasks</vt:lpstr>
      <vt:lpstr>EDSD Main Duties or Tasks</vt:lpstr>
      <vt:lpstr>EDSD Communication</vt:lpstr>
      <vt:lpstr>EXERCISE    COMMUNICATION</vt:lpstr>
      <vt:lpstr>PowerPoint Presentation</vt:lpstr>
      <vt:lpstr>Unit 1 Objectives</vt:lpstr>
    </vt:vector>
  </TitlesOfParts>
  <Company>BLM-NIFC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Tallon, Megan - FS, UT</cp:lastModifiedBy>
  <cp:revision>134</cp:revision>
  <dcterms:created xsi:type="dcterms:W3CDTF">2005-06-20T14:05:30Z</dcterms:created>
  <dcterms:modified xsi:type="dcterms:W3CDTF">2024-06-03T18:37:22Z</dcterms:modified>
</cp:coreProperties>
</file>